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handoutMasterIdLst>
    <p:handoutMasterId r:id="rId27"/>
  </p:handoutMasterIdLst>
  <p:sldIdLst>
    <p:sldId id="257" r:id="rId5"/>
    <p:sldId id="278" r:id="rId6"/>
    <p:sldId id="267" r:id="rId7"/>
    <p:sldId id="269" r:id="rId8"/>
    <p:sldId id="270" r:id="rId9"/>
    <p:sldId id="268" r:id="rId10"/>
    <p:sldId id="271" r:id="rId11"/>
    <p:sldId id="272" r:id="rId12"/>
    <p:sldId id="276" r:id="rId13"/>
    <p:sldId id="273" r:id="rId14"/>
    <p:sldId id="274" r:id="rId15"/>
    <p:sldId id="258" r:id="rId16"/>
    <p:sldId id="259" r:id="rId17"/>
    <p:sldId id="260" r:id="rId18"/>
    <p:sldId id="261" r:id="rId19"/>
    <p:sldId id="262" r:id="rId20"/>
    <p:sldId id="263" r:id="rId21"/>
    <p:sldId id="264" r:id="rId22"/>
    <p:sldId id="277" r:id="rId23"/>
    <p:sldId id="265" r:id="rId24"/>
    <p:sldId id="266" r:id="rId2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10AD73-848A-430F-9132-EB9B41EAF958}" v="293" dt="2021-08-30T11:05:18.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20" d="100"/>
          <a:sy n="120" d="100"/>
        </p:scale>
        <p:origin x="174" y="9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8/31/2021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8/31/2021</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8/31/2021</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8/31/2021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8/31/2021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8/31/2021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8/31/2021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8/31/2021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8/31/2021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8/31/2021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8/31/2021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8/31/2021</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DOCTOR ONLINE</a:t>
            </a:r>
          </a:p>
        </p:txBody>
      </p:sp>
      <p:sp>
        <p:nvSpPr>
          <p:cNvPr id="5" name="Subtitle 4"/>
          <p:cNvSpPr>
            <a:spLocks noGrp="1"/>
          </p:cNvSpPr>
          <p:nvPr>
            <p:ph type="subTitle" idx="1"/>
          </p:nvPr>
        </p:nvSpPr>
        <p:spPr/>
        <p:txBody>
          <a:bodyPr/>
          <a:lstStyle/>
          <a:p>
            <a:r>
              <a:rPr lang="en-US" dirty="0"/>
              <a:t>MOBILE APPLICATION for applied project</a:t>
            </a:r>
          </a:p>
        </p:txBody>
      </p:sp>
      <p:sp>
        <p:nvSpPr>
          <p:cNvPr id="3" name="TextBox 2">
            <a:extLst>
              <a:ext uri="{FF2B5EF4-FFF2-40B4-BE49-F238E27FC236}">
                <a16:creationId xmlns:a16="http://schemas.microsoft.com/office/drawing/2014/main" id="{1627AEDB-5301-4577-B812-25E5D26A9585}"/>
              </a:ext>
            </a:extLst>
          </p:cNvPr>
          <p:cNvSpPr txBox="1"/>
          <p:nvPr/>
        </p:nvSpPr>
        <p:spPr>
          <a:xfrm>
            <a:off x="7374732" y="4371767"/>
            <a:ext cx="510490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Group Members:</a:t>
            </a:r>
            <a:endParaRPr lang="en-US" dirty="0"/>
          </a:p>
          <a:p>
            <a:r>
              <a:rPr lang="en-US" sz="2800" dirty="0">
                <a:ea typeface="+mn-lt"/>
                <a:cs typeface="+mn-lt"/>
              </a:rPr>
              <a:t>R P N Mithun - 4645651</a:t>
            </a:r>
          </a:p>
          <a:p>
            <a:r>
              <a:rPr lang="en-US" sz="2800" dirty="0">
                <a:ea typeface="+mn-lt"/>
                <a:cs typeface="+mn-lt"/>
              </a:rPr>
              <a:t>U T Sellahewa – 4645654</a:t>
            </a:r>
            <a:endParaRPr lang="en-US" dirty="0">
              <a:ea typeface="+mn-lt"/>
              <a:cs typeface="+mn-lt"/>
            </a:endParaRPr>
          </a:p>
          <a:p>
            <a:r>
              <a:rPr lang="en-US" sz="2800" dirty="0">
                <a:ea typeface="+mn-lt"/>
                <a:cs typeface="+mn-lt"/>
              </a:rPr>
              <a:t>T. Egodage – 4645639</a:t>
            </a:r>
            <a:endParaRPr lang="en-US" dirty="0">
              <a:ea typeface="+mn-lt"/>
              <a:cs typeface="+mn-lt"/>
            </a:endParaRPr>
          </a:p>
          <a:p>
            <a:r>
              <a:rPr lang="en-US" dirty="0">
                <a:cs typeface="Calibri"/>
              </a:rPr>
              <a:t>K. </a:t>
            </a:r>
            <a:r>
              <a:rPr lang="en-US" dirty="0" err="1">
                <a:cs typeface="Calibri"/>
              </a:rPr>
              <a:t>Sandalee</a:t>
            </a:r>
            <a:r>
              <a:rPr lang="en-US" dirty="0">
                <a:cs typeface="Calibri"/>
              </a:rPr>
              <a:t> Suvimanee - 4633601</a:t>
            </a:r>
            <a:endParaRPr lang="en-US" sz="2800" dirty="0">
              <a:cs typeface="Calibri"/>
            </a:endParaRPr>
          </a:p>
          <a:p>
            <a:endParaRPr lang="en-US" sz="2800" dirty="0">
              <a:cs typeface="Calibri"/>
            </a:endParaRPr>
          </a:p>
          <a:p>
            <a:endParaRPr lang="en-US" sz="2800" dirty="0">
              <a:cs typeface="Calibri"/>
            </a:endParaRPr>
          </a:p>
          <a:p>
            <a:endParaRPr lang="en-US" sz="2800" dirty="0">
              <a:cs typeface="Calibri"/>
            </a:endParaRPr>
          </a:p>
          <a:p>
            <a:endParaRPr lang="en-US" sz="2800" dirty="0">
              <a:cs typeface="Calibri"/>
            </a:endParaRP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3126-AC72-4D1A-B6B4-5459EE836F19}"/>
              </a:ext>
            </a:extLst>
          </p:cNvPr>
          <p:cNvSpPr>
            <a:spLocks noGrp="1"/>
          </p:cNvSpPr>
          <p:nvPr>
            <p:ph type="title"/>
          </p:nvPr>
        </p:nvSpPr>
        <p:spPr/>
        <p:txBody>
          <a:bodyPr/>
          <a:lstStyle/>
          <a:p>
            <a:r>
              <a:rPr lang="en-US" dirty="0"/>
              <a:t>App Non functionality</a:t>
            </a:r>
          </a:p>
        </p:txBody>
      </p:sp>
      <p:sp>
        <p:nvSpPr>
          <p:cNvPr id="3" name="Content Placeholder 2">
            <a:extLst>
              <a:ext uri="{FF2B5EF4-FFF2-40B4-BE49-F238E27FC236}">
                <a16:creationId xmlns:a16="http://schemas.microsoft.com/office/drawing/2014/main" id="{8AA66AC1-41CA-4F42-87A7-10DC21233E54}"/>
              </a:ext>
            </a:extLst>
          </p:cNvPr>
          <p:cNvSpPr>
            <a:spLocks noGrp="1"/>
          </p:cNvSpPr>
          <p:nvPr>
            <p:ph idx="1"/>
          </p:nvPr>
        </p:nvSpPr>
        <p:spPr/>
        <p:txBody>
          <a:bodyPr/>
          <a:lstStyle/>
          <a:p>
            <a:r>
              <a:rPr lang="en-US" dirty="0"/>
              <a:t>It may gain some seconds to load up the Application.</a:t>
            </a:r>
          </a:p>
          <a:p>
            <a:r>
              <a:rPr lang="en-US" dirty="0"/>
              <a:t>Some issues can be happen due to the android version of the smart phone</a:t>
            </a:r>
          </a:p>
          <a:p>
            <a:r>
              <a:rPr lang="en-US" dirty="0"/>
              <a:t>App security</a:t>
            </a:r>
          </a:p>
          <a:p>
            <a:r>
              <a:rPr lang="en-US" dirty="0"/>
              <a:t>App will slow down the performance because of system is load with many users.</a:t>
            </a:r>
          </a:p>
        </p:txBody>
      </p:sp>
    </p:spTree>
    <p:extLst>
      <p:ext uri="{BB962C8B-B14F-4D97-AF65-F5344CB8AC3E}">
        <p14:creationId xmlns:p14="http://schemas.microsoft.com/office/powerpoint/2010/main" val="23084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9DA3-C1F3-473E-A554-0D6C26785229}"/>
              </a:ext>
            </a:extLst>
          </p:cNvPr>
          <p:cNvSpPr>
            <a:spLocks noGrp="1"/>
          </p:cNvSpPr>
          <p:nvPr>
            <p:ph type="title"/>
          </p:nvPr>
        </p:nvSpPr>
        <p:spPr/>
        <p:txBody>
          <a:bodyPr/>
          <a:lstStyle/>
          <a:p>
            <a:r>
              <a:rPr lang="en-US" dirty="0"/>
              <a:t>For avoiding these situations we done some actions</a:t>
            </a:r>
          </a:p>
        </p:txBody>
      </p:sp>
      <p:sp>
        <p:nvSpPr>
          <p:cNvPr id="3" name="Content Placeholder 2">
            <a:extLst>
              <a:ext uri="{FF2B5EF4-FFF2-40B4-BE49-F238E27FC236}">
                <a16:creationId xmlns:a16="http://schemas.microsoft.com/office/drawing/2014/main" id="{792538AE-3F06-4D22-B512-25D4C0C045E6}"/>
              </a:ext>
            </a:extLst>
          </p:cNvPr>
          <p:cNvSpPr>
            <a:spLocks noGrp="1"/>
          </p:cNvSpPr>
          <p:nvPr>
            <p:ph idx="1"/>
          </p:nvPr>
        </p:nvSpPr>
        <p:spPr/>
        <p:txBody>
          <a:bodyPr>
            <a:normAutofit fontScale="92500" lnSpcReduction="20000"/>
          </a:bodyPr>
          <a:lstStyle/>
          <a:p>
            <a:r>
              <a:rPr lang="en-US" dirty="0"/>
              <a:t>Performance Testing</a:t>
            </a:r>
          </a:p>
          <a:p>
            <a:r>
              <a:rPr lang="en-US" dirty="0"/>
              <a:t>Stress Testing</a:t>
            </a:r>
          </a:p>
          <a:p>
            <a:r>
              <a:rPr lang="en-US" dirty="0"/>
              <a:t>Load Testing</a:t>
            </a:r>
          </a:p>
          <a:p>
            <a:r>
              <a:rPr lang="en-US" dirty="0"/>
              <a:t>Volume Testing</a:t>
            </a:r>
          </a:p>
          <a:p>
            <a:r>
              <a:rPr lang="en-US" dirty="0"/>
              <a:t>Usability Testing</a:t>
            </a:r>
          </a:p>
          <a:p>
            <a:r>
              <a:rPr lang="en-US" dirty="0"/>
              <a:t>Recovery Testing</a:t>
            </a:r>
          </a:p>
          <a:p>
            <a:r>
              <a:rPr lang="en-US" dirty="0"/>
              <a:t>Compatibility Testing</a:t>
            </a:r>
          </a:p>
          <a:p>
            <a:r>
              <a:rPr lang="en-US" dirty="0"/>
              <a:t>Instability Testing</a:t>
            </a:r>
          </a:p>
          <a:p>
            <a:r>
              <a:rPr lang="en-US" dirty="0"/>
              <a:t>Documentation Testing</a:t>
            </a:r>
          </a:p>
        </p:txBody>
      </p:sp>
    </p:spTree>
    <p:extLst>
      <p:ext uri="{BB962C8B-B14F-4D97-AF65-F5344CB8AC3E}">
        <p14:creationId xmlns:p14="http://schemas.microsoft.com/office/powerpoint/2010/main" val="199892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745C-77C4-44DC-A223-BB6038BD0323}"/>
              </a:ext>
            </a:extLst>
          </p:cNvPr>
          <p:cNvSpPr>
            <a:spLocks noGrp="1"/>
          </p:cNvSpPr>
          <p:nvPr>
            <p:ph type="title"/>
          </p:nvPr>
        </p:nvSpPr>
        <p:spPr/>
        <p:txBody>
          <a:bodyPr/>
          <a:lstStyle/>
          <a:p>
            <a:r>
              <a:rPr lang="en-US" dirty="0"/>
              <a:t>USER INTERFACE FIRST VIEW</a:t>
            </a:r>
          </a:p>
        </p:txBody>
      </p:sp>
      <p:pic>
        <p:nvPicPr>
          <p:cNvPr id="5" name="Content Placeholder 4">
            <a:extLst>
              <a:ext uri="{FF2B5EF4-FFF2-40B4-BE49-F238E27FC236}">
                <a16:creationId xmlns:a16="http://schemas.microsoft.com/office/drawing/2014/main" id="{68801C47-2AC8-42A0-82E7-32D84AE78E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883" y="1519803"/>
            <a:ext cx="2691788" cy="4828023"/>
          </a:xfrm>
        </p:spPr>
      </p:pic>
      <p:sp>
        <p:nvSpPr>
          <p:cNvPr id="6" name="TextBox 5">
            <a:extLst>
              <a:ext uri="{FF2B5EF4-FFF2-40B4-BE49-F238E27FC236}">
                <a16:creationId xmlns:a16="http://schemas.microsoft.com/office/drawing/2014/main" id="{E64EB814-726B-4A3F-BA3D-3974ACF1FA5A}"/>
              </a:ext>
            </a:extLst>
          </p:cNvPr>
          <p:cNvSpPr txBox="1"/>
          <p:nvPr/>
        </p:nvSpPr>
        <p:spPr>
          <a:xfrm>
            <a:off x="5766767" y="3241316"/>
            <a:ext cx="5812617" cy="1384995"/>
          </a:xfrm>
          <a:prstGeom prst="rect">
            <a:avLst/>
          </a:prstGeom>
          <a:noFill/>
        </p:spPr>
        <p:txBody>
          <a:bodyPr wrap="none" lIns="91440" tIns="45720" rIns="91440" bIns="45720" rtlCol="0" anchor="t">
            <a:spAutoFit/>
          </a:bodyPr>
          <a:lstStyle/>
          <a:p>
            <a:r>
              <a:rPr lang="en-US" sz="2800" dirty="0"/>
              <a:t>This is the first page of the application.</a:t>
            </a:r>
          </a:p>
          <a:p>
            <a:r>
              <a:rPr lang="en-US" sz="2800" dirty="0"/>
              <a:t>The button showing let’s begin is to,</a:t>
            </a:r>
            <a:endParaRPr lang="en-US" sz="2800" dirty="0">
              <a:cs typeface="Calibri"/>
            </a:endParaRPr>
          </a:p>
          <a:p>
            <a:r>
              <a:rPr lang="en-US" sz="2800" dirty="0"/>
              <a:t>go for the next page.</a:t>
            </a:r>
            <a:endParaRPr lang="en-US" sz="2800" dirty="0">
              <a:cs typeface="Calibri"/>
            </a:endParaRPr>
          </a:p>
        </p:txBody>
      </p:sp>
    </p:spTree>
    <p:extLst>
      <p:ext uri="{BB962C8B-B14F-4D97-AF65-F5344CB8AC3E}">
        <p14:creationId xmlns:p14="http://schemas.microsoft.com/office/powerpoint/2010/main" val="203913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6547-17AA-48CC-AD69-79C277FA8864}"/>
              </a:ext>
            </a:extLst>
          </p:cNvPr>
          <p:cNvSpPr>
            <a:spLocks noGrp="1"/>
          </p:cNvSpPr>
          <p:nvPr>
            <p:ph type="title"/>
          </p:nvPr>
        </p:nvSpPr>
        <p:spPr/>
        <p:txBody>
          <a:bodyPr/>
          <a:lstStyle/>
          <a:p>
            <a:r>
              <a:rPr lang="en-US" dirty="0"/>
              <a:t>SECOND VIEW AND LOGIN</a:t>
            </a:r>
          </a:p>
        </p:txBody>
      </p:sp>
      <p:pic>
        <p:nvPicPr>
          <p:cNvPr id="5" name="Content Placeholder 4">
            <a:extLst>
              <a:ext uri="{FF2B5EF4-FFF2-40B4-BE49-F238E27FC236}">
                <a16:creationId xmlns:a16="http://schemas.microsoft.com/office/drawing/2014/main" id="{D0D0A579-AFC9-4A0E-9955-1C77FE628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883" y="1600200"/>
            <a:ext cx="2708436" cy="4873829"/>
          </a:xfrm>
        </p:spPr>
      </p:pic>
      <p:sp>
        <p:nvSpPr>
          <p:cNvPr id="6" name="TextBox 5">
            <a:extLst>
              <a:ext uri="{FF2B5EF4-FFF2-40B4-BE49-F238E27FC236}">
                <a16:creationId xmlns:a16="http://schemas.microsoft.com/office/drawing/2014/main" id="{054A1C84-7C63-4944-81D4-B610F069E603}"/>
              </a:ext>
            </a:extLst>
          </p:cNvPr>
          <p:cNvSpPr txBox="1"/>
          <p:nvPr/>
        </p:nvSpPr>
        <p:spPr>
          <a:xfrm>
            <a:off x="6094412" y="3200400"/>
            <a:ext cx="5194435" cy="954107"/>
          </a:xfrm>
          <a:prstGeom prst="rect">
            <a:avLst/>
          </a:prstGeom>
          <a:noFill/>
        </p:spPr>
        <p:txBody>
          <a:bodyPr wrap="none" rtlCol="0">
            <a:spAutoFit/>
          </a:bodyPr>
          <a:lstStyle/>
          <a:p>
            <a:r>
              <a:rPr lang="en-US" sz="2800" dirty="0"/>
              <a:t>This is the second page of the </a:t>
            </a:r>
          </a:p>
          <a:p>
            <a:r>
              <a:rPr lang="en-US" sz="2800" dirty="0"/>
              <a:t>Application and it shows the login.</a:t>
            </a:r>
          </a:p>
        </p:txBody>
      </p:sp>
    </p:spTree>
    <p:extLst>
      <p:ext uri="{BB962C8B-B14F-4D97-AF65-F5344CB8AC3E}">
        <p14:creationId xmlns:p14="http://schemas.microsoft.com/office/powerpoint/2010/main" val="220597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2F02-BFFD-476F-A8F2-3442B7B1041F}"/>
              </a:ext>
            </a:extLst>
          </p:cNvPr>
          <p:cNvSpPr>
            <a:spLocks noGrp="1"/>
          </p:cNvSpPr>
          <p:nvPr>
            <p:ph type="title"/>
          </p:nvPr>
        </p:nvSpPr>
        <p:spPr/>
        <p:txBody>
          <a:bodyPr/>
          <a:lstStyle/>
          <a:p>
            <a:r>
              <a:rPr lang="en-US" dirty="0"/>
              <a:t>CREATE AN ACCOUNT THIRD VIEW</a:t>
            </a:r>
          </a:p>
        </p:txBody>
      </p:sp>
      <p:pic>
        <p:nvPicPr>
          <p:cNvPr id="12" name="Content Placeholder 11">
            <a:extLst>
              <a:ext uri="{FF2B5EF4-FFF2-40B4-BE49-F238E27FC236}">
                <a16:creationId xmlns:a16="http://schemas.microsoft.com/office/drawing/2014/main" id="{9557A04F-463A-450F-B2A9-584C3C8CCE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883" y="1498600"/>
            <a:ext cx="3164202" cy="5084763"/>
          </a:xfrm>
        </p:spPr>
      </p:pic>
      <p:sp>
        <p:nvSpPr>
          <p:cNvPr id="14" name="TextBox 13">
            <a:extLst>
              <a:ext uri="{FF2B5EF4-FFF2-40B4-BE49-F238E27FC236}">
                <a16:creationId xmlns:a16="http://schemas.microsoft.com/office/drawing/2014/main" id="{ACCA9F60-AAF1-4BD5-AAFF-6624C2A060A3}"/>
              </a:ext>
            </a:extLst>
          </p:cNvPr>
          <p:cNvSpPr txBox="1"/>
          <p:nvPr/>
        </p:nvSpPr>
        <p:spPr>
          <a:xfrm>
            <a:off x="4996575" y="2736502"/>
            <a:ext cx="5973367" cy="1384995"/>
          </a:xfrm>
          <a:prstGeom prst="rect">
            <a:avLst/>
          </a:prstGeom>
          <a:noFill/>
        </p:spPr>
        <p:txBody>
          <a:bodyPr wrap="none" lIns="91440" tIns="45720" rIns="91440" bIns="45720" rtlCol="0" anchor="t">
            <a:spAutoFit/>
          </a:bodyPr>
          <a:lstStyle/>
          <a:p>
            <a:r>
              <a:rPr lang="en-US" sz="2800" dirty="0"/>
              <a:t>This is the third page of the Application </a:t>
            </a:r>
          </a:p>
          <a:p>
            <a:r>
              <a:rPr lang="en-US" sz="2800" dirty="0"/>
              <a:t>and this is the page where we</a:t>
            </a:r>
            <a:endParaRPr lang="en-US" sz="2800" dirty="0">
              <a:cs typeface="Calibri"/>
            </a:endParaRPr>
          </a:p>
          <a:p>
            <a:r>
              <a:rPr lang="en-US" sz="2800" dirty="0"/>
              <a:t>Creating a New Account</a:t>
            </a:r>
          </a:p>
        </p:txBody>
      </p:sp>
      <p:cxnSp>
        <p:nvCxnSpPr>
          <p:cNvPr id="16" name="Straight Arrow Connector 15">
            <a:extLst>
              <a:ext uri="{FF2B5EF4-FFF2-40B4-BE49-F238E27FC236}">
                <a16:creationId xmlns:a16="http://schemas.microsoft.com/office/drawing/2014/main" id="{12566732-1925-47F4-9124-1A9B9E6EF67C}"/>
              </a:ext>
            </a:extLst>
          </p:cNvPr>
          <p:cNvCxnSpPr/>
          <p:nvPr/>
        </p:nvCxnSpPr>
        <p:spPr>
          <a:xfrm flipH="1">
            <a:off x="3579812" y="6096000"/>
            <a:ext cx="2819400" cy="762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A860CCBD-EBDE-4BBA-9BE2-300185CE8694}"/>
              </a:ext>
            </a:extLst>
          </p:cNvPr>
          <p:cNvSpPr txBox="1"/>
          <p:nvPr/>
        </p:nvSpPr>
        <p:spPr>
          <a:xfrm>
            <a:off x="6246812" y="5834390"/>
            <a:ext cx="2377574" cy="400110"/>
          </a:xfrm>
          <a:prstGeom prst="rect">
            <a:avLst/>
          </a:prstGeom>
          <a:noFill/>
        </p:spPr>
        <p:txBody>
          <a:bodyPr wrap="none" rtlCol="0">
            <a:spAutoFit/>
          </a:bodyPr>
          <a:lstStyle/>
          <a:p>
            <a:r>
              <a:rPr lang="en-US" sz="2000" dirty="0"/>
              <a:t>Click here to Register</a:t>
            </a:r>
          </a:p>
        </p:txBody>
      </p:sp>
    </p:spTree>
    <p:extLst>
      <p:ext uri="{BB962C8B-B14F-4D97-AF65-F5344CB8AC3E}">
        <p14:creationId xmlns:p14="http://schemas.microsoft.com/office/powerpoint/2010/main" val="371473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5F76B-DC59-4116-AB9E-C2627EC34159}"/>
              </a:ext>
            </a:extLst>
          </p:cNvPr>
          <p:cNvSpPr>
            <a:spLocks noGrp="1"/>
          </p:cNvSpPr>
          <p:nvPr>
            <p:ph type="title"/>
          </p:nvPr>
        </p:nvSpPr>
        <p:spPr/>
        <p:txBody>
          <a:bodyPr/>
          <a:lstStyle/>
          <a:p>
            <a:r>
              <a:rPr lang="en-US" dirty="0"/>
              <a:t>4</a:t>
            </a:r>
            <a:r>
              <a:rPr lang="en-US" baseline="30000" dirty="0"/>
              <a:t>TH</a:t>
            </a:r>
            <a:r>
              <a:rPr lang="en-US" dirty="0"/>
              <a:t> VIEW</a:t>
            </a:r>
          </a:p>
        </p:txBody>
      </p:sp>
      <p:pic>
        <p:nvPicPr>
          <p:cNvPr id="7" name="Content Placeholder 6">
            <a:extLst>
              <a:ext uri="{FF2B5EF4-FFF2-40B4-BE49-F238E27FC236}">
                <a16:creationId xmlns:a16="http://schemas.microsoft.com/office/drawing/2014/main" id="{DC1A9A57-6874-4407-AB2E-74EB10A51E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882" y="1498600"/>
            <a:ext cx="2818129" cy="5041478"/>
          </a:xfrm>
        </p:spPr>
      </p:pic>
      <p:sp>
        <p:nvSpPr>
          <p:cNvPr id="8" name="TextBox 7">
            <a:extLst>
              <a:ext uri="{FF2B5EF4-FFF2-40B4-BE49-F238E27FC236}">
                <a16:creationId xmlns:a16="http://schemas.microsoft.com/office/drawing/2014/main" id="{A7FFEA23-A3F4-48F5-A136-094646F46169}"/>
              </a:ext>
            </a:extLst>
          </p:cNvPr>
          <p:cNvSpPr txBox="1"/>
          <p:nvPr/>
        </p:nvSpPr>
        <p:spPr>
          <a:xfrm>
            <a:off x="4951412" y="2514600"/>
            <a:ext cx="6240042" cy="2677656"/>
          </a:xfrm>
          <a:prstGeom prst="rect">
            <a:avLst/>
          </a:prstGeom>
          <a:noFill/>
        </p:spPr>
        <p:txBody>
          <a:bodyPr wrap="none" lIns="91440" tIns="45720" rIns="91440" bIns="45720" rtlCol="0" anchor="t">
            <a:spAutoFit/>
          </a:bodyPr>
          <a:lstStyle/>
          <a:p>
            <a:r>
              <a:rPr lang="en-US" sz="2800" dirty="0"/>
              <a:t>This is the fourth page of the application, </a:t>
            </a:r>
          </a:p>
          <a:p>
            <a:r>
              <a:rPr lang="en-US" sz="2800" dirty="0"/>
              <a:t>in this page you can:</a:t>
            </a:r>
            <a:endParaRPr lang="en-US" sz="2800" dirty="0">
              <a:cs typeface="Calibri"/>
            </a:endParaRPr>
          </a:p>
          <a:p>
            <a:pPr marL="457200" indent="-457200">
              <a:buFont typeface="Arial" panose="020B0604020202020204" pitchFamily="34" charset="0"/>
              <a:buChar char="•"/>
            </a:pPr>
            <a:r>
              <a:rPr lang="en-US" sz="2800" dirty="0"/>
              <a:t>Channel a Doctor</a:t>
            </a:r>
            <a:endParaRPr lang="en-US" sz="2800" dirty="0">
              <a:cs typeface="Calibri"/>
            </a:endParaRPr>
          </a:p>
          <a:p>
            <a:pPr marL="457200" indent="-457200">
              <a:buFont typeface="Arial" panose="020B0604020202020204" pitchFamily="34" charset="0"/>
              <a:buChar char="•"/>
            </a:pPr>
            <a:r>
              <a:rPr lang="en-US" sz="2800" dirty="0"/>
              <a:t>Contact a Hospital</a:t>
            </a:r>
          </a:p>
          <a:p>
            <a:pPr marL="457200" indent="-457200">
              <a:buFont typeface="Arial" panose="020B0604020202020204" pitchFamily="34" charset="0"/>
              <a:buChar char="•"/>
            </a:pPr>
            <a:r>
              <a:rPr lang="en-US" sz="2800" dirty="0"/>
              <a:t>Call 1990</a:t>
            </a:r>
          </a:p>
          <a:p>
            <a:pPr marL="457200" indent="-457200">
              <a:buFont typeface="Arial" panose="020B0604020202020204" pitchFamily="34" charset="0"/>
              <a:buChar char="•"/>
            </a:pPr>
            <a:r>
              <a:rPr lang="en-US" sz="2800" dirty="0"/>
              <a:t>Go back </a:t>
            </a:r>
          </a:p>
        </p:txBody>
      </p:sp>
    </p:spTree>
    <p:extLst>
      <p:ext uri="{BB962C8B-B14F-4D97-AF65-F5344CB8AC3E}">
        <p14:creationId xmlns:p14="http://schemas.microsoft.com/office/powerpoint/2010/main" val="158331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F6CC-1A01-424D-9ACE-DB822A91478D}"/>
              </a:ext>
            </a:extLst>
          </p:cNvPr>
          <p:cNvSpPr>
            <a:spLocks noGrp="1"/>
          </p:cNvSpPr>
          <p:nvPr>
            <p:ph type="title"/>
          </p:nvPr>
        </p:nvSpPr>
        <p:spPr/>
        <p:txBody>
          <a:bodyPr/>
          <a:lstStyle/>
          <a:p>
            <a:r>
              <a:rPr lang="en-US" dirty="0"/>
              <a:t>CHANNEL A DOCTOR</a:t>
            </a:r>
          </a:p>
        </p:txBody>
      </p:sp>
      <p:pic>
        <p:nvPicPr>
          <p:cNvPr id="5" name="Content Placeholder 4">
            <a:extLst>
              <a:ext uri="{FF2B5EF4-FFF2-40B4-BE49-F238E27FC236}">
                <a16:creationId xmlns:a16="http://schemas.microsoft.com/office/drawing/2014/main" id="{EF58CDF9-A96E-49F4-A932-6A8B52E24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883" y="1600200"/>
            <a:ext cx="2667000" cy="4815233"/>
          </a:xfrm>
        </p:spPr>
      </p:pic>
      <p:sp>
        <p:nvSpPr>
          <p:cNvPr id="6" name="TextBox 5">
            <a:extLst>
              <a:ext uri="{FF2B5EF4-FFF2-40B4-BE49-F238E27FC236}">
                <a16:creationId xmlns:a16="http://schemas.microsoft.com/office/drawing/2014/main" id="{2BC219C5-4497-4EE7-9C7E-319B4CC1D2C8}"/>
              </a:ext>
            </a:extLst>
          </p:cNvPr>
          <p:cNvSpPr txBox="1"/>
          <p:nvPr/>
        </p:nvSpPr>
        <p:spPr>
          <a:xfrm>
            <a:off x="5100294" y="2819400"/>
            <a:ext cx="7029745" cy="1815882"/>
          </a:xfrm>
          <a:prstGeom prst="rect">
            <a:avLst/>
          </a:prstGeom>
          <a:noFill/>
        </p:spPr>
        <p:txBody>
          <a:bodyPr wrap="none" lIns="91440" tIns="45720" rIns="91440" bIns="45720" rtlCol="0" anchor="t">
            <a:spAutoFit/>
          </a:bodyPr>
          <a:lstStyle/>
          <a:p>
            <a:r>
              <a:rPr lang="en-US" sz="2800" dirty="0"/>
              <a:t>This is the view of fifth page of the Application.</a:t>
            </a:r>
          </a:p>
          <a:p>
            <a:r>
              <a:rPr lang="en-US" sz="2800" dirty="0"/>
              <a:t>You can select the doctor category that,</a:t>
            </a:r>
            <a:endParaRPr lang="en-US" sz="2800" dirty="0">
              <a:cs typeface="Calibri"/>
            </a:endParaRPr>
          </a:p>
          <a:p>
            <a:r>
              <a:rPr lang="en-US" sz="2800" dirty="0"/>
              <a:t>You need to channel. </a:t>
            </a:r>
          </a:p>
          <a:p>
            <a:endParaRPr lang="en-US" sz="2800" dirty="0"/>
          </a:p>
        </p:txBody>
      </p:sp>
    </p:spTree>
    <p:extLst>
      <p:ext uri="{BB962C8B-B14F-4D97-AF65-F5344CB8AC3E}">
        <p14:creationId xmlns:p14="http://schemas.microsoft.com/office/powerpoint/2010/main" val="61878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DD09-A291-4402-8668-80C95C53A3A2}"/>
              </a:ext>
            </a:extLst>
          </p:cNvPr>
          <p:cNvSpPr>
            <a:spLocks noGrp="1"/>
          </p:cNvSpPr>
          <p:nvPr>
            <p:ph type="title"/>
          </p:nvPr>
        </p:nvSpPr>
        <p:spPr/>
        <p:txBody>
          <a:bodyPr/>
          <a:lstStyle/>
          <a:p>
            <a:r>
              <a:rPr lang="en-US" dirty="0"/>
              <a:t>CONTACT A HOSPITAL</a:t>
            </a:r>
          </a:p>
        </p:txBody>
      </p:sp>
      <p:pic>
        <p:nvPicPr>
          <p:cNvPr id="5" name="Content Placeholder 4">
            <a:extLst>
              <a:ext uri="{FF2B5EF4-FFF2-40B4-BE49-F238E27FC236}">
                <a16:creationId xmlns:a16="http://schemas.microsoft.com/office/drawing/2014/main" id="{2CFED1FB-E4E2-4531-8A78-8E237CE9FE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2" y="1498600"/>
            <a:ext cx="2807068" cy="5084763"/>
          </a:xfrm>
        </p:spPr>
      </p:pic>
      <p:sp>
        <p:nvSpPr>
          <p:cNvPr id="7" name="TextBox 6">
            <a:extLst>
              <a:ext uri="{FF2B5EF4-FFF2-40B4-BE49-F238E27FC236}">
                <a16:creationId xmlns:a16="http://schemas.microsoft.com/office/drawing/2014/main" id="{E76971B3-4FF4-49DC-BD71-8F71C535F9D2}"/>
              </a:ext>
            </a:extLst>
          </p:cNvPr>
          <p:cNvSpPr txBox="1"/>
          <p:nvPr/>
        </p:nvSpPr>
        <p:spPr>
          <a:xfrm>
            <a:off x="5027612" y="2521059"/>
            <a:ext cx="6238246" cy="1815882"/>
          </a:xfrm>
          <a:prstGeom prst="rect">
            <a:avLst/>
          </a:prstGeom>
          <a:noFill/>
        </p:spPr>
        <p:txBody>
          <a:bodyPr wrap="none" lIns="91440" tIns="45720" rIns="91440" bIns="45720" rtlCol="0" anchor="t">
            <a:spAutoFit/>
          </a:bodyPr>
          <a:lstStyle/>
          <a:p>
            <a:r>
              <a:rPr lang="en-US" sz="2800" dirty="0"/>
              <a:t>This is the sixth page of the Application</a:t>
            </a:r>
          </a:p>
          <a:p>
            <a:r>
              <a:rPr lang="en-US" sz="2800" dirty="0"/>
              <a:t>and you can search a hospital that near</a:t>
            </a:r>
          </a:p>
          <a:p>
            <a:r>
              <a:rPr lang="en-US" sz="2800" dirty="0"/>
              <a:t>by you and it will give the contact details</a:t>
            </a:r>
            <a:endParaRPr lang="en-US" sz="2800" dirty="0">
              <a:cs typeface="Calibri"/>
            </a:endParaRPr>
          </a:p>
          <a:p>
            <a:r>
              <a:rPr lang="en-US" sz="2800" dirty="0"/>
              <a:t>via the google maps.</a:t>
            </a:r>
          </a:p>
        </p:txBody>
      </p:sp>
    </p:spTree>
    <p:extLst>
      <p:ext uri="{BB962C8B-B14F-4D97-AF65-F5344CB8AC3E}">
        <p14:creationId xmlns:p14="http://schemas.microsoft.com/office/powerpoint/2010/main" val="405592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EDA1-9D60-463A-97DB-6E09842340C9}"/>
              </a:ext>
            </a:extLst>
          </p:cNvPr>
          <p:cNvSpPr>
            <a:spLocks noGrp="1"/>
          </p:cNvSpPr>
          <p:nvPr>
            <p:ph type="title"/>
          </p:nvPr>
        </p:nvSpPr>
        <p:spPr/>
        <p:txBody>
          <a:bodyPr/>
          <a:lstStyle/>
          <a:p>
            <a:r>
              <a:rPr lang="en-US" dirty="0"/>
              <a:t>EMEGERNCY CALLS</a:t>
            </a:r>
          </a:p>
        </p:txBody>
      </p:sp>
      <p:pic>
        <p:nvPicPr>
          <p:cNvPr id="5" name="Content Placeholder 4">
            <a:extLst>
              <a:ext uri="{FF2B5EF4-FFF2-40B4-BE49-F238E27FC236}">
                <a16:creationId xmlns:a16="http://schemas.microsoft.com/office/drawing/2014/main" id="{868FB28B-971E-4C9A-9A11-D31864AAA6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883" y="1752600"/>
            <a:ext cx="2463974" cy="4462463"/>
          </a:xfrm>
        </p:spPr>
      </p:pic>
      <p:sp>
        <p:nvSpPr>
          <p:cNvPr id="6" name="TextBox 5">
            <a:extLst>
              <a:ext uri="{FF2B5EF4-FFF2-40B4-BE49-F238E27FC236}">
                <a16:creationId xmlns:a16="http://schemas.microsoft.com/office/drawing/2014/main" id="{7DFE0D47-2CD7-49E2-B5A6-24074A9D41BA}"/>
              </a:ext>
            </a:extLst>
          </p:cNvPr>
          <p:cNvSpPr txBox="1"/>
          <p:nvPr/>
        </p:nvSpPr>
        <p:spPr>
          <a:xfrm>
            <a:off x="4863231" y="2598836"/>
            <a:ext cx="6692794" cy="1384995"/>
          </a:xfrm>
          <a:prstGeom prst="rect">
            <a:avLst/>
          </a:prstGeom>
          <a:noFill/>
        </p:spPr>
        <p:txBody>
          <a:bodyPr wrap="none" lIns="91440" tIns="45720" rIns="91440" bIns="45720" rtlCol="0" anchor="t">
            <a:spAutoFit/>
          </a:bodyPr>
          <a:lstStyle/>
          <a:p>
            <a:r>
              <a:rPr lang="en-US" sz="2800" dirty="0"/>
              <a:t>This is the seventh page of the Application. </a:t>
            </a:r>
          </a:p>
          <a:p>
            <a:r>
              <a:rPr lang="en-US" sz="2800" dirty="0"/>
              <a:t>You can contact 1990 as the Emergency </a:t>
            </a:r>
            <a:endParaRPr lang="en-US" sz="2800" dirty="0">
              <a:cs typeface="Calibri"/>
            </a:endParaRPr>
          </a:p>
          <a:p>
            <a:r>
              <a:rPr lang="en-US" sz="2800" dirty="0"/>
              <a:t>Service by clicking Call Now button.</a:t>
            </a:r>
          </a:p>
        </p:txBody>
      </p:sp>
      <p:cxnSp>
        <p:nvCxnSpPr>
          <p:cNvPr id="8" name="Straight Arrow Connector 7">
            <a:extLst>
              <a:ext uri="{FF2B5EF4-FFF2-40B4-BE49-F238E27FC236}">
                <a16:creationId xmlns:a16="http://schemas.microsoft.com/office/drawing/2014/main" id="{1B74955F-550A-4B2A-B17D-25B9B559684C}"/>
              </a:ext>
            </a:extLst>
          </p:cNvPr>
          <p:cNvCxnSpPr/>
          <p:nvPr/>
        </p:nvCxnSpPr>
        <p:spPr>
          <a:xfrm flipH="1">
            <a:off x="3427412" y="5029200"/>
            <a:ext cx="160020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DDE3FDAD-63B8-4448-B8E2-9BC7F5B65FB0}"/>
              </a:ext>
            </a:extLst>
          </p:cNvPr>
          <p:cNvSpPr txBox="1"/>
          <p:nvPr/>
        </p:nvSpPr>
        <p:spPr>
          <a:xfrm>
            <a:off x="4899743" y="4829145"/>
            <a:ext cx="1839799" cy="400110"/>
          </a:xfrm>
          <a:prstGeom prst="rect">
            <a:avLst/>
          </a:prstGeom>
          <a:noFill/>
        </p:spPr>
        <p:txBody>
          <a:bodyPr wrap="none" rtlCol="0">
            <a:spAutoFit/>
          </a:bodyPr>
          <a:lstStyle/>
          <a:p>
            <a:r>
              <a:rPr lang="en-US" sz="2000" dirty="0"/>
              <a:t>Call now Button</a:t>
            </a:r>
          </a:p>
        </p:txBody>
      </p:sp>
    </p:spTree>
    <p:extLst>
      <p:ext uri="{BB962C8B-B14F-4D97-AF65-F5344CB8AC3E}">
        <p14:creationId xmlns:p14="http://schemas.microsoft.com/office/powerpoint/2010/main" val="22251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16A5-BB83-40EE-BD88-772D028924C6}"/>
              </a:ext>
            </a:extLst>
          </p:cNvPr>
          <p:cNvSpPr>
            <a:spLocks noGrp="1"/>
          </p:cNvSpPr>
          <p:nvPr>
            <p:ph type="title"/>
          </p:nvPr>
        </p:nvSpPr>
        <p:spPr/>
        <p:txBody>
          <a:bodyPr/>
          <a:lstStyle/>
          <a:p>
            <a:r>
              <a:rPr lang="en-US" dirty="0"/>
              <a:t>SYMPTOMS CHECKER</a:t>
            </a:r>
          </a:p>
        </p:txBody>
      </p:sp>
      <p:pic>
        <p:nvPicPr>
          <p:cNvPr id="8" name="Content Placeholder 7">
            <a:extLst>
              <a:ext uri="{FF2B5EF4-FFF2-40B4-BE49-F238E27FC236}">
                <a16:creationId xmlns:a16="http://schemas.microsoft.com/office/drawing/2014/main" id="{CED4D575-A763-4014-9960-306BBFAC81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5212" y="1600200"/>
            <a:ext cx="2743200" cy="4904925"/>
          </a:xfrm>
        </p:spPr>
      </p:pic>
    </p:spTree>
    <p:extLst>
      <p:ext uri="{BB962C8B-B14F-4D97-AF65-F5344CB8AC3E}">
        <p14:creationId xmlns:p14="http://schemas.microsoft.com/office/powerpoint/2010/main" val="366330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51AF08-9B80-45E6-BB36-7E3F7B905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8675" y="2194983"/>
            <a:ext cx="2776537" cy="2468033"/>
          </a:xfrm>
          <a:prstGeom prst="rect">
            <a:avLst/>
          </a:prstGeom>
        </p:spPr>
      </p:pic>
      <p:pic>
        <p:nvPicPr>
          <p:cNvPr id="6" name="Picture 5">
            <a:extLst>
              <a:ext uri="{FF2B5EF4-FFF2-40B4-BE49-F238E27FC236}">
                <a16:creationId xmlns:a16="http://schemas.microsoft.com/office/drawing/2014/main" id="{D506F165-3FE9-4613-B7C3-F08F57CA8E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3614" y="1981200"/>
            <a:ext cx="2971800" cy="2971800"/>
          </a:xfrm>
          <a:prstGeom prst="rect">
            <a:avLst/>
          </a:prstGeom>
        </p:spPr>
      </p:pic>
    </p:spTree>
    <p:extLst>
      <p:ext uri="{BB962C8B-B14F-4D97-AF65-F5344CB8AC3E}">
        <p14:creationId xmlns:p14="http://schemas.microsoft.com/office/powerpoint/2010/main" val="28401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9B9B-6167-467A-8451-19100DD7C2C1}"/>
              </a:ext>
            </a:extLst>
          </p:cNvPr>
          <p:cNvSpPr>
            <a:spLocks noGrp="1"/>
          </p:cNvSpPr>
          <p:nvPr>
            <p:ph type="title"/>
          </p:nvPr>
        </p:nvSpPr>
        <p:spPr/>
        <p:txBody>
          <a:bodyPr/>
          <a:lstStyle/>
          <a:p>
            <a:r>
              <a:rPr lang="en-US" dirty="0"/>
              <a:t>COVID- 19 NOTIFICATIONS</a:t>
            </a:r>
          </a:p>
        </p:txBody>
      </p:sp>
      <p:pic>
        <p:nvPicPr>
          <p:cNvPr id="5" name="Content Placeholder 4">
            <a:extLst>
              <a:ext uri="{FF2B5EF4-FFF2-40B4-BE49-F238E27FC236}">
                <a16:creationId xmlns:a16="http://schemas.microsoft.com/office/drawing/2014/main" id="{F4411673-3FD4-40F0-B935-9ED66D43F2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884" y="1676400"/>
            <a:ext cx="2756338" cy="4906963"/>
          </a:xfrm>
        </p:spPr>
      </p:pic>
      <p:sp>
        <p:nvSpPr>
          <p:cNvPr id="6" name="TextBox 5">
            <a:extLst>
              <a:ext uri="{FF2B5EF4-FFF2-40B4-BE49-F238E27FC236}">
                <a16:creationId xmlns:a16="http://schemas.microsoft.com/office/drawing/2014/main" id="{0F2FEBF0-AE76-446A-91D2-B629F2F0CCA3}"/>
              </a:ext>
            </a:extLst>
          </p:cNvPr>
          <p:cNvSpPr txBox="1"/>
          <p:nvPr/>
        </p:nvSpPr>
        <p:spPr>
          <a:xfrm>
            <a:off x="5321851" y="3126134"/>
            <a:ext cx="5783506" cy="1384995"/>
          </a:xfrm>
          <a:prstGeom prst="rect">
            <a:avLst/>
          </a:prstGeom>
          <a:noFill/>
        </p:spPr>
        <p:txBody>
          <a:bodyPr wrap="none" lIns="91440" tIns="45720" rIns="91440" bIns="45720" rtlCol="0" anchor="t">
            <a:spAutoFit/>
          </a:bodyPr>
          <a:lstStyle/>
          <a:p>
            <a:r>
              <a:rPr lang="en-US" sz="2800" dirty="0"/>
              <a:t>This is the last page of the Application </a:t>
            </a:r>
          </a:p>
          <a:p>
            <a:r>
              <a:rPr lang="en-US" sz="2800" dirty="0"/>
              <a:t>And This will push notifications to</a:t>
            </a:r>
          </a:p>
          <a:p>
            <a:r>
              <a:rPr lang="en-US" sz="2800" dirty="0"/>
              <a:t>Prevent COVID- 19. </a:t>
            </a:r>
            <a:endParaRPr lang="en-US" sz="2800" dirty="0">
              <a:cs typeface="Calibri"/>
            </a:endParaRPr>
          </a:p>
        </p:txBody>
      </p:sp>
    </p:spTree>
    <p:extLst>
      <p:ext uri="{BB962C8B-B14F-4D97-AF65-F5344CB8AC3E}">
        <p14:creationId xmlns:p14="http://schemas.microsoft.com/office/powerpoint/2010/main" val="317761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2DE42-AE35-4F77-9858-9560CDD360B6}"/>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A7118F98-D84B-4D71-8278-1E9333FFFF7B}"/>
              </a:ext>
            </a:extLst>
          </p:cNvPr>
          <p:cNvSpPr>
            <a:spLocks noGrp="1"/>
          </p:cNvSpPr>
          <p:nvPr>
            <p:ph idx="1"/>
          </p:nvPr>
        </p:nvSpPr>
        <p:spPr/>
        <p:txBody>
          <a:bodyPr>
            <a:normAutofit/>
          </a:bodyPr>
          <a:lstStyle/>
          <a:p>
            <a:pPr marL="0" indent="0" algn="ctr">
              <a:buNone/>
            </a:pPr>
            <a:endParaRPr lang="en-US" sz="7200" dirty="0"/>
          </a:p>
          <a:p>
            <a:pPr marL="0" indent="0" algn="ctr">
              <a:buNone/>
            </a:pPr>
            <a:r>
              <a:rPr lang="en-US" sz="7200" dirty="0"/>
              <a:t>Q&amp;A</a:t>
            </a:r>
          </a:p>
        </p:txBody>
      </p:sp>
    </p:spTree>
    <p:extLst>
      <p:ext uri="{BB962C8B-B14F-4D97-AF65-F5344CB8AC3E}">
        <p14:creationId xmlns:p14="http://schemas.microsoft.com/office/powerpoint/2010/main" val="251035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4FB36E-7953-4284-8FB8-59CE440F6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23570" cy="6858000"/>
          </a:xfrm>
          <a:prstGeom prst="rect">
            <a:avLst/>
          </a:prstGeom>
        </p:spPr>
      </p:pic>
      <p:sp>
        <p:nvSpPr>
          <p:cNvPr id="2" name="Title 1">
            <a:extLst>
              <a:ext uri="{FF2B5EF4-FFF2-40B4-BE49-F238E27FC236}">
                <a16:creationId xmlns:a16="http://schemas.microsoft.com/office/drawing/2014/main" id="{6EBD1497-81CA-4D66-8FBE-59261E8C98B1}"/>
              </a:ext>
            </a:extLst>
          </p:cNvPr>
          <p:cNvSpPr>
            <a:spLocks noGrp="1"/>
          </p:cNvSpPr>
          <p:nvPr>
            <p:ph type="title"/>
          </p:nvPr>
        </p:nvSpPr>
        <p:spPr>
          <a:xfrm>
            <a:off x="4532310" y="2817018"/>
            <a:ext cx="5334002" cy="1223963"/>
          </a:xfrm>
        </p:spPr>
        <p:txBody>
          <a:bodyPr>
            <a:normAutofit fontScale="90000"/>
          </a:bodyPr>
          <a:lstStyle/>
          <a:p>
            <a:r>
              <a:rPr lang="en-US" sz="4400" dirty="0"/>
              <a:t>What is Doctor Online?</a:t>
            </a:r>
          </a:p>
        </p:txBody>
      </p:sp>
      <p:pic>
        <p:nvPicPr>
          <p:cNvPr id="7" name="Picture 6">
            <a:extLst>
              <a:ext uri="{FF2B5EF4-FFF2-40B4-BE49-F238E27FC236}">
                <a16:creationId xmlns:a16="http://schemas.microsoft.com/office/drawing/2014/main" id="{45DA454A-3F03-4274-A057-E7331F5AD8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1042" y="990600"/>
            <a:ext cx="2776537" cy="2468033"/>
          </a:xfrm>
          <a:prstGeom prst="rect">
            <a:avLst/>
          </a:prstGeom>
        </p:spPr>
      </p:pic>
    </p:spTree>
    <p:extLst>
      <p:ext uri="{BB962C8B-B14F-4D97-AF65-F5344CB8AC3E}">
        <p14:creationId xmlns:p14="http://schemas.microsoft.com/office/powerpoint/2010/main" val="68643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B645F-A6DE-4B31-9BFF-4F98B9B6BA0C}"/>
              </a:ext>
            </a:extLst>
          </p:cNvPr>
          <p:cNvSpPr>
            <a:spLocks noGrp="1"/>
          </p:cNvSpPr>
          <p:nvPr>
            <p:ph idx="1"/>
          </p:nvPr>
        </p:nvSpPr>
        <p:spPr/>
        <p:txBody>
          <a:bodyPr/>
          <a:lstStyle/>
          <a:p>
            <a:r>
              <a:rPr lang="en-US" dirty="0"/>
              <a:t>More than 60% Using Smart Phones and health care is most  untapped market in the context of mobile phones. The health care applications can help to improve the health care industry making service speedy and effective.</a:t>
            </a:r>
          </a:p>
          <a:p>
            <a:endParaRPr lang="en-US" dirty="0"/>
          </a:p>
        </p:txBody>
      </p:sp>
    </p:spTree>
    <p:extLst>
      <p:ext uri="{BB962C8B-B14F-4D97-AF65-F5344CB8AC3E}">
        <p14:creationId xmlns:p14="http://schemas.microsoft.com/office/powerpoint/2010/main" val="159789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5AC3-2A76-4FB7-B8FE-C02F26E83352}"/>
              </a:ext>
            </a:extLst>
          </p:cNvPr>
          <p:cNvSpPr>
            <a:spLocks noGrp="1"/>
          </p:cNvSpPr>
          <p:nvPr>
            <p:ph type="title"/>
          </p:nvPr>
        </p:nvSpPr>
        <p:spPr/>
        <p:txBody>
          <a:bodyPr/>
          <a:lstStyle/>
          <a:p>
            <a:r>
              <a:rPr lang="en-US" dirty="0"/>
              <a:t>THE BENEFITS OF DOCTOR ONLINE</a:t>
            </a:r>
          </a:p>
        </p:txBody>
      </p:sp>
      <p:sp>
        <p:nvSpPr>
          <p:cNvPr id="3" name="Content Placeholder 2">
            <a:extLst>
              <a:ext uri="{FF2B5EF4-FFF2-40B4-BE49-F238E27FC236}">
                <a16:creationId xmlns:a16="http://schemas.microsoft.com/office/drawing/2014/main" id="{CB451AB0-899B-4B67-9EA1-336ED2F3A09D}"/>
              </a:ext>
            </a:extLst>
          </p:cNvPr>
          <p:cNvSpPr>
            <a:spLocks noGrp="1"/>
          </p:cNvSpPr>
          <p:nvPr>
            <p:ph idx="1"/>
          </p:nvPr>
        </p:nvSpPr>
        <p:spPr/>
        <p:txBody>
          <a:bodyPr/>
          <a:lstStyle/>
          <a:p>
            <a:r>
              <a:rPr lang="en-US" dirty="0"/>
              <a:t>Helpful for patients</a:t>
            </a:r>
          </a:p>
          <a:p>
            <a:r>
              <a:rPr lang="en-US" dirty="0"/>
              <a:t>Helpful for doctors</a:t>
            </a:r>
          </a:p>
          <a:p>
            <a:r>
              <a:rPr lang="en-US" dirty="0"/>
              <a:t>Cost effective</a:t>
            </a:r>
          </a:p>
          <a:p>
            <a:r>
              <a:rPr lang="en-US" dirty="0"/>
              <a:t>Time not wasted for waiting ques to buy medicine</a:t>
            </a:r>
          </a:p>
          <a:p>
            <a:r>
              <a:rPr lang="en-US" dirty="0"/>
              <a:t>Online payment methods</a:t>
            </a:r>
          </a:p>
          <a:p>
            <a:r>
              <a:rPr lang="en-US" dirty="0"/>
              <a:t>Doctors and patients can video Conference each other</a:t>
            </a:r>
          </a:p>
          <a:p>
            <a:r>
              <a:rPr lang="en-US" dirty="0"/>
              <a:t>You can use symptoms checker to identify your illness</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F7278C15-6977-4BF1-8410-7B5FCB75B5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1766" y="1501656"/>
            <a:ext cx="3757618" cy="187880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515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4AD7-ADCF-4475-A054-92C81EA083E9}"/>
              </a:ext>
            </a:extLst>
          </p:cNvPr>
          <p:cNvSpPr>
            <a:spLocks noGrp="1"/>
          </p:cNvSpPr>
          <p:nvPr>
            <p:ph type="title"/>
          </p:nvPr>
        </p:nvSpPr>
        <p:spPr/>
        <p:txBody>
          <a:bodyPr/>
          <a:lstStyle/>
          <a:p>
            <a:r>
              <a:rPr lang="en-US" dirty="0"/>
              <a:t>Stakeholders</a:t>
            </a:r>
          </a:p>
        </p:txBody>
      </p:sp>
      <p:sp>
        <p:nvSpPr>
          <p:cNvPr id="3" name="Content Placeholder 2">
            <a:extLst>
              <a:ext uri="{FF2B5EF4-FFF2-40B4-BE49-F238E27FC236}">
                <a16:creationId xmlns:a16="http://schemas.microsoft.com/office/drawing/2014/main" id="{17EB7E71-4A02-402B-B770-9EF17E093E7C}"/>
              </a:ext>
            </a:extLst>
          </p:cNvPr>
          <p:cNvSpPr>
            <a:spLocks noGrp="1"/>
          </p:cNvSpPr>
          <p:nvPr>
            <p:ph idx="1"/>
          </p:nvPr>
        </p:nvSpPr>
        <p:spPr/>
        <p:txBody>
          <a:bodyPr/>
          <a:lstStyle/>
          <a:p>
            <a:r>
              <a:rPr lang="en-US" dirty="0"/>
              <a:t>This app is built for the patients, doctors, young and older generations, means any one can use this application for medical purposes.</a:t>
            </a:r>
          </a:p>
        </p:txBody>
      </p:sp>
      <p:pic>
        <p:nvPicPr>
          <p:cNvPr id="5" name="Picture 4">
            <a:extLst>
              <a:ext uri="{FF2B5EF4-FFF2-40B4-BE49-F238E27FC236}">
                <a16:creationId xmlns:a16="http://schemas.microsoft.com/office/drawing/2014/main" id="{0659928F-1797-4E1F-9F4C-282F0027E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912" y="3160316"/>
            <a:ext cx="8763000" cy="3423047"/>
          </a:xfrm>
          <a:prstGeom prst="rect">
            <a:avLst/>
          </a:prstGeom>
        </p:spPr>
      </p:pic>
    </p:spTree>
    <p:extLst>
      <p:ext uri="{BB962C8B-B14F-4D97-AF65-F5344CB8AC3E}">
        <p14:creationId xmlns:p14="http://schemas.microsoft.com/office/powerpoint/2010/main" val="329266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9B2C-5DCF-4486-8B62-565B25CE3739}"/>
              </a:ext>
            </a:extLst>
          </p:cNvPr>
          <p:cNvSpPr>
            <a:spLocks noGrp="1"/>
          </p:cNvSpPr>
          <p:nvPr>
            <p:ph type="title"/>
          </p:nvPr>
        </p:nvSpPr>
        <p:spPr/>
        <p:txBody>
          <a:bodyPr/>
          <a:lstStyle/>
          <a:p>
            <a:r>
              <a:rPr lang="en-US" dirty="0"/>
              <a:t>Data Base Design</a:t>
            </a:r>
          </a:p>
        </p:txBody>
      </p:sp>
      <p:sp>
        <p:nvSpPr>
          <p:cNvPr id="3" name="Content Placeholder 2">
            <a:extLst>
              <a:ext uri="{FF2B5EF4-FFF2-40B4-BE49-F238E27FC236}">
                <a16:creationId xmlns:a16="http://schemas.microsoft.com/office/drawing/2014/main" id="{778F941B-1A6A-4576-B8B0-246ECA25717C}"/>
              </a:ext>
            </a:extLst>
          </p:cNvPr>
          <p:cNvSpPr>
            <a:spLocks noGrp="1"/>
          </p:cNvSpPr>
          <p:nvPr>
            <p:ph idx="1"/>
          </p:nvPr>
        </p:nvSpPr>
        <p:spPr/>
        <p:txBody>
          <a:bodyPr/>
          <a:lstStyle/>
          <a:p>
            <a:r>
              <a:rPr lang="en-US" dirty="0"/>
              <a:t>Google fire base</a:t>
            </a:r>
          </a:p>
          <a:p>
            <a:pPr marL="0" indent="0">
              <a:buNone/>
            </a:pPr>
            <a:r>
              <a:rPr lang="en-US" dirty="0"/>
              <a:t>	-Real-time Database Helps to Store and Synchronize Data</a:t>
            </a:r>
          </a:p>
          <a:p>
            <a:pPr marL="0" indent="0">
              <a:buNone/>
            </a:pPr>
            <a:r>
              <a:rPr lang="en-US" dirty="0"/>
              <a:t>	-Firebase Offers Facility of Crash Reporting to Fix Bugs 	 	 Quickly</a:t>
            </a:r>
          </a:p>
          <a:p>
            <a:pPr marL="0" indent="0">
              <a:buNone/>
            </a:pPr>
            <a:r>
              <a:rPr lang="en-US" dirty="0"/>
              <a:t>	-Fast and Secured Web Hosting</a:t>
            </a:r>
          </a:p>
          <a:p>
            <a:pPr marL="0" indent="0">
              <a:buNone/>
            </a:pPr>
            <a:r>
              <a:rPr lang="en-US" dirty="0"/>
              <a:t>	-Firebase Allows the Content Storage with Ease</a:t>
            </a:r>
          </a:p>
          <a:p>
            <a:pPr marL="0" indent="0">
              <a:buNone/>
            </a:pPr>
            <a:r>
              <a:rPr lang="en-US" dirty="0"/>
              <a:t>	-Send Notifications and Messages to Targeted Audiences</a:t>
            </a:r>
          </a:p>
          <a:p>
            <a:pPr marL="0" indent="0">
              <a:buNone/>
            </a:pPr>
            <a:endParaRPr lang="en-US" b="1" dirty="0"/>
          </a:p>
          <a:p>
            <a:pPr marL="0" indent="0">
              <a:buNone/>
            </a:pPr>
            <a:endParaRPr lang="en-US" b="1" dirty="0"/>
          </a:p>
          <a:p>
            <a:pPr marL="0" indent="0">
              <a:buNone/>
            </a:pPr>
            <a:endParaRPr lang="en-US" dirty="0"/>
          </a:p>
        </p:txBody>
      </p:sp>
      <p:pic>
        <p:nvPicPr>
          <p:cNvPr id="7" name="Picture 6">
            <a:extLst>
              <a:ext uri="{FF2B5EF4-FFF2-40B4-BE49-F238E27FC236}">
                <a16:creationId xmlns:a16="http://schemas.microsoft.com/office/drawing/2014/main" id="{084E69EF-2CD3-4201-936F-E928BE93D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9997" y="726539"/>
            <a:ext cx="2058828" cy="1544121"/>
          </a:xfrm>
          <a:prstGeom prst="rect">
            <a:avLst/>
          </a:prstGeom>
        </p:spPr>
      </p:pic>
    </p:spTree>
    <p:extLst>
      <p:ext uri="{BB962C8B-B14F-4D97-AF65-F5344CB8AC3E}">
        <p14:creationId xmlns:p14="http://schemas.microsoft.com/office/powerpoint/2010/main" val="261382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06DE4-6C89-4561-87E3-9C3160CE3149}"/>
              </a:ext>
            </a:extLst>
          </p:cNvPr>
          <p:cNvSpPr>
            <a:spLocks noGrp="1"/>
          </p:cNvSpPr>
          <p:nvPr>
            <p:ph type="title"/>
          </p:nvPr>
        </p:nvSpPr>
        <p:spPr/>
        <p:txBody>
          <a:bodyPr/>
          <a:lstStyle/>
          <a:p>
            <a:r>
              <a:rPr lang="en-US" dirty="0"/>
              <a:t>App Functionality</a:t>
            </a:r>
          </a:p>
        </p:txBody>
      </p:sp>
      <p:sp>
        <p:nvSpPr>
          <p:cNvPr id="3" name="Content Placeholder 2">
            <a:extLst>
              <a:ext uri="{FF2B5EF4-FFF2-40B4-BE49-F238E27FC236}">
                <a16:creationId xmlns:a16="http://schemas.microsoft.com/office/drawing/2014/main" id="{AB69040B-3AD8-4A77-B15D-24B9228133A8}"/>
              </a:ext>
            </a:extLst>
          </p:cNvPr>
          <p:cNvSpPr>
            <a:spLocks noGrp="1"/>
          </p:cNvSpPr>
          <p:nvPr>
            <p:ph idx="1"/>
          </p:nvPr>
        </p:nvSpPr>
        <p:spPr/>
        <p:txBody>
          <a:bodyPr/>
          <a:lstStyle/>
          <a:p>
            <a:r>
              <a:rPr lang="en-US" dirty="0"/>
              <a:t>Using the Doctor Online You can call Emergency “1990” through connecting the GPS signals in mobile phone.</a:t>
            </a:r>
          </a:p>
          <a:p>
            <a:r>
              <a:rPr lang="en-US" dirty="0"/>
              <a:t>You can check the symptoms of your illness by the symptoms checker by tapping it. Then you can identify or search by image option with google and you can know some details about your illness, what are the medicine for it or channel a doctor for the current situation.</a:t>
            </a:r>
          </a:p>
          <a:p>
            <a:r>
              <a:rPr lang="en-US" dirty="0"/>
              <a:t>The app will push notifications about to avoid from COVID- 19 and some good health habits to live a healthy life.</a:t>
            </a:r>
          </a:p>
          <a:p>
            <a:endParaRPr lang="en-US" dirty="0"/>
          </a:p>
        </p:txBody>
      </p:sp>
    </p:spTree>
    <p:extLst>
      <p:ext uri="{BB962C8B-B14F-4D97-AF65-F5344CB8AC3E}">
        <p14:creationId xmlns:p14="http://schemas.microsoft.com/office/powerpoint/2010/main" val="42154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8CB6-12CD-464B-B95E-F3CBE49241B2}"/>
              </a:ext>
            </a:extLst>
          </p:cNvPr>
          <p:cNvSpPr>
            <a:spLocks noGrp="1"/>
          </p:cNvSpPr>
          <p:nvPr>
            <p:ph type="title"/>
          </p:nvPr>
        </p:nvSpPr>
        <p:spPr/>
        <p:txBody>
          <a:bodyPr/>
          <a:lstStyle/>
          <a:p>
            <a:r>
              <a:rPr lang="en-US" dirty="0"/>
              <a:t>Some features</a:t>
            </a:r>
          </a:p>
        </p:txBody>
      </p:sp>
      <p:sp>
        <p:nvSpPr>
          <p:cNvPr id="3" name="Content Placeholder 2">
            <a:extLst>
              <a:ext uri="{FF2B5EF4-FFF2-40B4-BE49-F238E27FC236}">
                <a16:creationId xmlns:a16="http://schemas.microsoft.com/office/drawing/2014/main" id="{13C31E02-9F27-436E-A18F-65E3FB171CA8}"/>
              </a:ext>
            </a:extLst>
          </p:cNvPr>
          <p:cNvSpPr>
            <a:spLocks noGrp="1"/>
          </p:cNvSpPr>
          <p:nvPr>
            <p:ph idx="1"/>
          </p:nvPr>
        </p:nvSpPr>
        <p:spPr/>
        <p:txBody>
          <a:bodyPr/>
          <a:lstStyle/>
          <a:p>
            <a:r>
              <a:rPr lang="en-US" dirty="0"/>
              <a:t>Telemedicine</a:t>
            </a:r>
          </a:p>
          <a:p>
            <a:r>
              <a:rPr lang="en-US" dirty="0"/>
              <a:t>Emergency Calls</a:t>
            </a:r>
          </a:p>
          <a:p>
            <a:r>
              <a:rPr lang="en-US" dirty="0"/>
              <a:t>Symptoms Checker</a:t>
            </a:r>
          </a:p>
          <a:p>
            <a:r>
              <a:rPr lang="en-US" dirty="0"/>
              <a:t>Notification Pusher</a:t>
            </a:r>
          </a:p>
          <a:p>
            <a:r>
              <a:rPr lang="en-US" dirty="0"/>
              <a:t>User Friendly Interface</a:t>
            </a:r>
          </a:p>
          <a:p>
            <a:r>
              <a:rPr lang="en-US" dirty="0"/>
              <a:t>Medicine ordering</a:t>
            </a:r>
          </a:p>
        </p:txBody>
      </p:sp>
    </p:spTree>
    <p:extLst>
      <p:ext uri="{BB962C8B-B14F-4D97-AF65-F5344CB8AC3E}">
        <p14:creationId xmlns:p14="http://schemas.microsoft.com/office/powerpoint/2010/main" val="401568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http://purl.org/dc/elements/1.1/"/>
    <ds:schemaRef ds:uri="http://schemas.microsoft.com/office/2006/metadata/properties"/>
    <ds:schemaRef ds:uri="http://purl.org/dc/terms/"/>
    <ds:schemaRef ds:uri="4873beb7-5857-4685-be1f-d57550cc96cc"/>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524</TotalTime>
  <Words>517</Words>
  <Application>Microsoft Office PowerPoint</Application>
  <PresentationFormat>Custom</PresentationFormat>
  <Paragraphs>97</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Tech 16x9</vt:lpstr>
      <vt:lpstr>DOCTOR ONLINE</vt:lpstr>
      <vt:lpstr>PowerPoint Presentation</vt:lpstr>
      <vt:lpstr>What is Doctor Online?</vt:lpstr>
      <vt:lpstr>PowerPoint Presentation</vt:lpstr>
      <vt:lpstr>THE BENEFITS OF DOCTOR ONLINE</vt:lpstr>
      <vt:lpstr>Stakeholders</vt:lpstr>
      <vt:lpstr>Data Base Design</vt:lpstr>
      <vt:lpstr>App Functionality</vt:lpstr>
      <vt:lpstr>Some features</vt:lpstr>
      <vt:lpstr>App Non functionality</vt:lpstr>
      <vt:lpstr>For avoiding these situations we done some actions</vt:lpstr>
      <vt:lpstr>USER INTERFACE FIRST VIEW</vt:lpstr>
      <vt:lpstr>SECOND VIEW AND LOGIN</vt:lpstr>
      <vt:lpstr>CREATE AN ACCOUNT THIRD VIEW</vt:lpstr>
      <vt:lpstr>4TH VIEW</vt:lpstr>
      <vt:lpstr>CHANNEL A DOCTOR</vt:lpstr>
      <vt:lpstr>CONTACT A HOSPITAL</vt:lpstr>
      <vt:lpstr>EMEGERNCY CALLS</vt:lpstr>
      <vt:lpstr>SYMPTOMS CHECKER</vt:lpstr>
      <vt:lpstr>COVID- 19 NOTIFICATIONS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DOCTOR ONLINE</dc:title>
  <dc:creator>Mithun Rajapaksha</dc:creator>
  <cp:lastModifiedBy>Mithun Rajapaksha</cp:lastModifiedBy>
  <cp:revision>81</cp:revision>
  <dcterms:created xsi:type="dcterms:W3CDTF">2021-08-30T06:00:47Z</dcterms:created>
  <dcterms:modified xsi:type="dcterms:W3CDTF">2021-08-31T08:36:18Z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